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75" r:id="rId5"/>
    <p:sldId id="256" r:id="rId6"/>
    <p:sldId id="257" r:id="rId7"/>
    <p:sldId id="259" r:id="rId8"/>
    <p:sldId id="261" r:id="rId9"/>
    <p:sldId id="267" r:id="rId10"/>
    <p:sldId id="28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47C6FCB-17A8-D083-122B-FD39A8BA52E8}" name="GOH Lichun - TALENTVIS" initials="GT" userId="S::lichun.goh@rd.loreal.com::344410d8-39af-443f-b60d-e1584921757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6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ith Cheng (Comp_HSP)" userId="f1581139-5296-41cd-aad2-497475fa6570" providerId="ADAL" clId="{095A0C3A-966E-445B-8B65-A83EDD2F35DD}"/>
    <pc:docChg chg="delSld modSld sldOrd">
      <pc:chgData name="Keith Cheng (Comp_HSP)" userId="f1581139-5296-41cd-aad2-497475fa6570" providerId="ADAL" clId="{095A0C3A-966E-445B-8B65-A83EDD2F35DD}" dt="2025-02-21T05:14:28.404" v="138" actId="20577"/>
      <pc:docMkLst>
        <pc:docMk/>
      </pc:docMkLst>
      <pc:sldChg chg="modSp mod">
        <pc:chgData name="Keith Cheng (Comp_HSP)" userId="f1581139-5296-41cd-aad2-497475fa6570" providerId="ADAL" clId="{095A0C3A-966E-445B-8B65-A83EDD2F35DD}" dt="2025-02-21T05:14:28.404" v="138" actId="20577"/>
        <pc:sldMkLst>
          <pc:docMk/>
          <pc:sldMk cId="2272399786" sldId="261"/>
        </pc:sldMkLst>
        <pc:spChg chg="mod">
          <ac:chgData name="Keith Cheng (Comp_HSP)" userId="f1581139-5296-41cd-aad2-497475fa6570" providerId="ADAL" clId="{095A0C3A-966E-445B-8B65-A83EDD2F35DD}" dt="2025-02-21T05:14:28.404" v="138" actId="20577"/>
          <ac:spMkLst>
            <pc:docMk/>
            <pc:sldMk cId="2272399786" sldId="261"/>
            <ac:spMk id="3" creationId="{5D602674-592E-CA4D-91C4-51E9E25348B1}"/>
          </ac:spMkLst>
        </pc:spChg>
      </pc:sldChg>
      <pc:sldChg chg="modSp mod ord">
        <pc:chgData name="Keith Cheng (Comp_HSP)" userId="f1581139-5296-41cd-aad2-497475fa6570" providerId="ADAL" clId="{095A0C3A-966E-445B-8B65-A83EDD2F35DD}" dt="2025-02-21T05:14:24.881" v="136"/>
        <pc:sldMkLst>
          <pc:docMk/>
          <pc:sldMk cId="4015542506" sldId="267"/>
        </pc:sldMkLst>
        <pc:spChg chg="mod">
          <ac:chgData name="Keith Cheng (Comp_HSP)" userId="f1581139-5296-41cd-aad2-497475fa6570" providerId="ADAL" clId="{095A0C3A-966E-445B-8B65-A83EDD2F35DD}" dt="2025-02-21T05:14:06.915" v="127" actId="20577"/>
          <ac:spMkLst>
            <pc:docMk/>
            <pc:sldMk cId="4015542506" sldId="267"/>
            <ac:spMk id="2" creationId="{1BE8FC64-4B5F-0248-A4DB-8FDF2AFE08CB}"/>
          </ac:spMkLst>
        </pc:spChg>
        <pc:spChg chg="mod">
          <ac:chgData name="Keith Cheng (Comp_HSP)" userId="f1581139-5296-41cd-aad2-497475fa6570" providerId="ADAL" clId="{095A0C3A-966E-445B-8B65-A83EDD2F35DD}" dt="2025-02-21T05:13:10.435" v="114" actId="20577"/>
          <ac:spMkLst>
            <pc:docMk/>
            <pc:sldMk cId="4015542506" sldId="267"/>
            <ac:spMk id="3" creationId="{E205468D-059A-C549-9629-9B997BBDA360}"/>
          </ac:spMkLst>
        </pc:spChg>
      </pc:sldChg>
      <pc:sldChg chg="del">
        <pc:chgData name="Keith Cheng (Comp_HSP)" userId="f1581139-5296-41cd-aad2-497475fa6570" providerId="ADAL" clId="{095A0C3A-966E-445B-8B65-A83EDD2F35DD}" dt="2025-02-21T05:13:55.886" v="115" actId="47"/>
        <pc:sldMkLst>
          <pc:docMk/>
          <pc:sldMk cId="3055284363" sldId="282"/>
        </pc:sldMkLst>
      </pc:sldChg>
    </pc:docChg>
  </pc:docChgLst>
  <pc:docChgLst>
    <pc:chgData name="Tina ZHU JING (IPI)" userId="035644c9-3f77-4793-bb61-dd5c42d2f3b9" providerId="ADAL" clId="{00C37765-9D21-4E31-A00D-1D2C9EBE9378}"/>
    <pc:docChg chg="modSld">
      <pc:chgData name="Tina ZHU JING (IPI)" userId="035644c9-3f77-4793-bb61-dd5c42d2f3b9" providerId="ADAL" clId="{00C37765-9D21-4E31-A00D-1D2C9EBE9378}" dt="2025-03-06T08:23:15.283" v="24" actId="122"/>
      <pc:docMkLst>
        <pc:docMk/>
      </pc:docMkLst>
      <pc:sldChg chg="modSp mod">
        <pc:chgData name="Tina ZHU JING (IPI)" userId="035644c9-3f77-4793-bb61-dd5c42d2f3b9" providerId="ADAL" clId="{00C37765-9D21-4E31-A00D-1D2C9EBE9378}" dt="2025-03-06T08:23:15.283" v="24" actId="122"/>
        <pc:sldMkLst>
          <pc:docMk/>
          <pc:sldMk cId="2865021341" sldId="281"/>
        </pc:sldMkLst>
        <pc:spChg chg="mod">
          <ac:chgData name="Tina ZHU JING (IPI)" userId="035644c9-3f77-4793-bb61-dd5c42d2f3b9" providerId="ADAL" clId="{00C37765-9D21-4E31-A00D-1D2C9EBE9378}" dt="2025-03-06T08:23:15.283" v="24" actId="122"/>
          <ac:spMkLst>
            <pc:docMk/>
            <pc:sldMk cId="2865021341" sldId="281"/>
            <ac:spMk id="6" creationId="{03611ED0-A6F5-2F18-2246-3761F3BD992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BBB20-0DB5-4EB1-A694-E357B09D09CF}" type="datetimeFigureOut">
              <a:rPr lang="en-SG" smtClean="0"/>
              <a:t>13/3/2025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405B07-1D20-42B8-81B8-54F55FF00E5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82525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405B07-1D20-42B8-81B8-54F55FF00E5D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45921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BBA5C-2F3D-9E4D-AD08-97AC9BD004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5795C4-14CC-7E4B-8622-CDABBDAA78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C5D3E-9152-7746-AF03-239283D7D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3C86-C902-8547-8AA3-EA41769F2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D1C49-62C6-674B-90C3-4C12417BB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672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82D3E-7BCE-5C4F-A2ED-571504590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4C8455-4B99-8548-8E7A-67A3D4838E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5F323-FDAB-0B48-A37A-9F8773796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DAAC0-0E11-0B4C-BB1D-BD5CA2F69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1EBDA-8D02-1640-B100-D8990368A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351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5007C8-F38D-C247-B304-608826EA34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4942B-D063-ED49-B30E-989A6A6BCE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95BE5-8DEB-CB47-B330-A313C2A94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38F0-EBC2-B44E-AB9D-35702638E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776BE-3822-4D45-876E-024175494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32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2B024-B03D-1C48-81F4-A5D940953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205CF-BE08-FC47-8AFC-EE0CD73CB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AE1F7-2CA3-984E-8BAF-22D817DCC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3CD8F-901B-0C4B-84E4-6ACDBDB78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B7DC4-A9BB-614D-B149-5B62FAF56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0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05BF6-4DF4-8D4F-AA7C-1C3F600EB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76BD3-AFA5-224C-87DE-0178AECDA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ECA09-BA08-9E42-ABAA-A3D112E4C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0CDCE-0DCB-5049-8A55-BDCD24F05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E1F7A-DAF0-5D40-8D4F-98F80A831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877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6F2A6-9B7B-B74A-A668-06A7E12E3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0D848-C524-EC4C-B88A-65B4095D86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6325DC-A900-3F4E-BA36-8BEE826415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BE2B11-B843-5345-B0E8-2E6D2B440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F10E0F-256C-6A49-AEF2-B6C8AFD6F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B25A1B-9F81-FD4D-B260-D19F84C58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33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F5686-97EC-B641-A55F-921703082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100B2-513E-5D41-9F30-48D1766A5A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84B7AE-55EA-C74E-ADB2-846D6A34FE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2264E2-050C-5143-BE99-1590136DCA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66C34D-C895-A14F-AEAB-E937E9FED0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40096F-6E2A-FA45-8E86-0559E12B4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789CD7-194E-8844-93EB-C7B689438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0B0707-4244-4E49-A70F-4B12638B0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40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D82FB-B610-C749-B9D9-9695EDDC5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558244-DA34-004F-8E89-6DF760EB9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BDF95D-A015-CA4B-A548-26B582BF3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B932F2-F006-FD4D-89BD-DFA640897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359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5AD638-A5AB-0944-BEC8-AF6C6A116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03A074-262D-2844-874E-BD8AB5936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DE2237-F835-2D4A-AB70-13484EFF9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2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2914B-9FD8-9B4E-88B6-4EFDC9AFB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F347B-8C22-C142-B578-C8AEDB2F9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B26390-8A44-814D-A396-2A4D5CF2A4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152195-2E7F-094C-8A8B-732C68FA8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EEF75A-52C5-C042-B00B-478E36B29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0C245-E04A-AC4A-AB44-98C54900A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85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9C3ED-491E-EB46-AD73-7AF237915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42DB66-F27F-8344-AC19-9924418EB8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30152D-9941-1140-A3C9-FE764F317F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8C4AE0-8ACB-5440-AD81-0AB452448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9E028E-B37B-0B48-8E59-B6D3267C2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4A56DB-2AD4-024C-A49C-649D7658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92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FCE84E-CF77-7A48-859D-329659CFD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8DE34-7EC2-AF4B-A760-3DBB574A6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80F263-6A94-0949-9A7F-5E13DB2471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59092-4D4D-1E41-9BCF-2CF31C51F69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88805-C71E-954F-8953-4B7048D96B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35A00-6AE0-DD45-AFE3-A7C9D3E2BF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847EC9-02C4-7191-D061-5ED18A5E2B96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18175" y="6720840"/>
            <a:ext cx="781050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90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C1 - Internal use</a:t>
            </a:r>
          </a:p>
        </p:txBody>
      </p:sp>
    </p:spTree>
    <p:extLst>
      <p:ext uri="{BB962C8B-B14F-4D97-AF65-F5344CB8AC3E}">
        <p14:creationId xmlns:p14="http://schemas.microsoft.com/office/powerpoint/2010/main" val="2348419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46C62-BE5C-4F40-A794-F09F03BF1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9964" y="2291194"/>
            <a:ext cx="8712071" cy="19528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5400" b="1" u="sng" dirty="0">
                <a:latin typeface="+mn-ea"/>
                <a:ea typeface="+mn-ea"/>
              </a:rPr>
              <a:t>提 交 模 板</a:t>
            </a:r>
            <a:br>
              <a:rPr lang="en-SG" sz="4800" dirty="0"/>
            </a:br>
            <a:endParaRPr lang="en-SG" sz="4800" dirty="0"/>
          </a:p>
        </p:txBody>
      </p:sp>
    </p:spTree>
    <p:extLst>
      <p:ext uri="{BB962C8B-B14F-4D97-AF65-F5344CB8AC3E}">
        <p14:creationId xmlns:p14="http://schemas.microsoft.com/office/powerpoint/2010/main" val="1085712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739E591-8F1C-C742-B12C-6D1E9E43DC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6674" y="3238673"/>
            <a:ext cx="2555677" cy="584775"/>
          </a:xfrm>
        </p:spPr>
        <p:txBody>
          <a:bodyPr>
            <a:noAutofit/>
          </a:bodyPr>
          <a:lstStyle/>
          <a:p>
            <a:r>
              <a:rPr sz="3200" dirty="0" err="1">
                <a:latin typeface="+mn-ea"/>
                <a:cs typeface="+mj-cs"/>
              </a:rPr>
              <a:t>提案标题</a:t>
            </a:r>
            <a:r>
              <a:rPr sz="3200" dirty="0">
                <a:latin typeface="+mn-ea"/>
                <a:cs typeface="+mj-cs"/>
              </a:rPr>
              <a:t>：</a:t>
            </a:r>
          </a:p>
          <a:p>
            <a:endParaRPr sz="2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282547D-0040-42ED-8072-E0C53D673034}"/>
              </a:ext>
            </a:extLst>
          </p:cNvPr>
          <p:cNvSpPr/>
          <p:nvPr/>
        </p:nvSpPr>
        <p:spPr>
          <a:xfrm>
            <a:off x="985382" y="762216"/>
            <a:ext cx="23182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sz="3200" dirty="0" err="1">
                <a:latin typeface="+mn-ea"/>
                <a:cs typeface="+mj-cs"/>
              </a:rPr>
              <a:t>挑战声明</a:t>
            </a:r>
            <a:r>
              <a:rPr sz="3200" dirty="0">
                <a:latin typeface="+mn-ea"/>
                <a:cs typeface="+mj-cs"/>
              </a:rPr>
              <a:t>：</a:t>
            </a:r>
            <a:r>
              <a:rPr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7152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3DDB6-7DBF-3C48-9293-C5B734DD9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dirty="0" err="1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提交要求</a:t>
            </a:r>
            <a:endParaRPr sz="4000" dirty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007A6-9EAB-5143-A44C-1EFE49137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918" y="1834590"/>
            <a:ext cx="10515600" cy="4351338"/>
          </a:xfrm>
        </p:spPr>
        <p:txBody>
          <a:bodyPr>
            <a:normAutofit/>
          </a:bodyPr>
          <a:lstStyle/>
          <a:p>
            <a:r>
              <a:rPr sz="2600" b="1" dirty="0" err="1">
                <a:latin typeface="DengXian" panose="02010600030101010101" pitchFamily="2" charset="-122"/>
                <a:ea typeface="DengXian" panose="02010600030101010101" pitchFamily="2" charset="-122"/>
              </a:rPr>
              <a:t>申请者详情</a:t>
            </a:r>
            <a:r>
              <a:rPr sz="2600" b="1" dirty="0">
                <a:latin typeface="DengXian" panose="02010600030101010101" pitchFamily="2" charset="-122"/>
                <a:ea typeface="DengXian" panose="02010600030101010101" pitchFamily="2" charset="-122"/>
              </a:rPr>
              <a:t> </a:t>
            </a:r>
            <a:endParaRPr lang="en-SG" sz="2600" b="1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endParaRPr sz="2600" b="1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r>
              <a:rPr sz="2600" b="1" dirty="0" err="1">
                <a:latin typeface="DengXian" panose="02010600030101010101" pitchFamily="2" charset="-122"/>
                <a:ea typeface="DengXian" panose="02010600030101010101" pitchFamily="2" charset="-122"/>
              </a:rPr>
              <a:t>执行摘要</a:t>
            </a:r>
            <a:r>
              <a:rPr sz="2600" b="1" dirty="0">
                <a:latin typeface="DengXian" panose="02010600030101010101" pitchFamily="2" charset="-122"/>
                <a:ea typeface="DengXian" panose="02010600030101010101" pitchFamily="2" charset="-122"/>
              </a:rPr>
              <a:t> </a:t>
            </a:r>
            <a:endParaRPr lang="en-SG" sz="2600" b="1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endParaRPr sz="2600" b="1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r>
              <a:rPr sz="2600" b="1" dirty="0" err="1">
                <a:latin typeface="DengXian" panose="02010600030101010101" pitchFamily="2" charset="-122"/>
                <a:ea typeface="DengXian" panose="02010600030101010101" pitchFamily="2" charset="-122"/>
              </a:rPr>
              <a:t>详细项目提案</a:t>
            </a:r>
            <a:endParaRPr sz="2600" b="1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47499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54FCB-FB20-A644-95FD-323D59883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094" y="80682"/>
            <a:ext cx="10515600" cy="1325563"/>
          </a:xfrm>
        </p:spPr>
        <p:txBody>
          <a:bodyPr>
            <a:normAutofit/>
          </a:bodyPr>
          <a:lstStyle/>
          <a:p>
            <a:r>
              <a:rPr sz="4000" dirty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A.</a:t>
            </a:r>
            <a:r>
              <a:rPr lang="en-SG" sz="4000" dirty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 </a:t>
            </a:r>
            <a:r>
              <a:rPr sz="4000" dirty="0" err="1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申请者详情</a:t>
            </a:r>
            <a:endParaRPr sz="4000" dirty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B2DF8-3131-0B41-B379-D79530EB9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1452" y="1601507"/>
            <a:ext cx="10654554" cy="4667250"/>
          </a:xfrm>
        </p:spPr>
        <p:txBody>
          <a:bodyPr>
            <a:normAutofit/>
          </a:bodyPr>
          <a:lstStyle/>
          <a:p>
            <a:r>
              <a:rPr sz="2600" dirty="0" err="1">
                <a:latin typeface="+mn-ea"/>
              </a:rPr>
              <a:t>主导公司及合作者（如有）的法定名称</a:t>
            </a:r>
            <a:endParaRPr lang="en-SG" sz="2600" dirty="0">
              <a:latin typeface="+mn-ea"/>
            </a:endParaRPr>
          </a:p>
          <a:p>
            <a:pPr marL="0" indent="0">
              <a:buNone/>
            </a:pPr>
            <a:endParaRPr sz="2600" dirty="0">
              <a:latin typeface="+mn-ea"/>
            </a:endParaRPr>
          </a:p>
          <a:p>
            <a:r>
              <a:rPr sz="2600" dirty="0" err="1">
                <a:latin typeface="+mn-ea"/>
              </a:rPr>
              <a:t>主申请人的电子邮件及联系电话</a:t>
            </a:r>
            <a:endParaRPr lang="en-SG" sz="2600" dirty="0">
              <a:latin typeface="+mn-ea"/>
            </a:endParaRPr>
          </a:p>
          <a:p>
            <a:pPr marL="0" indent="0">
              <a:buNone/>
            </a:pPr>
            <a:endParaRPr sz="2600" dirty="0">
              <a:latin typeface="+mn-ea"/>
            </a:endParaRPr>
          </a:p>
          <a:p>
            <a:r>
              <a:rPr sz="2600" dirty="0" err="1">
                <a:latin typeface="+mn-ea"/>
              </a:rPr>
              <a:t>总部所在国家及公司网站</a:t>
            </a:r>
            <a:endParaRPr lang="en-SG" sz="2600" dirty="0">
              <a:latin typeface="+mn-ea"/>
            </a:endParaRPr>
          </a:p>
          <a:p>
            <a:pPr marL="0" indent="0">
              <a:buNone/>
            </a:pPr>
            <a:endParaRPr sz="2600" dirty="0">
              <a:latin typeface="+mn-ea"/>
            </a:endParaRPr>
          </a:p>
          <a:p>
            <a:r>
              <a:rPr sz="2600" dirty="0" err="1">
                <a:latin typeface="+mn-ea"/>
              </a:rPr>
              <a:t>您参与</a:t>
            </a:r>
            <a:r>
              <a:rPr lang="zh-CN" altLang="en-US" sz="2600" dirty="0">
                <a:latin typeface="+mn-ea"/>
              </a:rPr>
              <a:t>此</a:t>
            </a:r>
            <a:r>
              <a:rPr sz="2600" dirty="0">
                <a:latin typeface="+mn-ea"/>
              </a:rPr>
              <a:t>次</a:t>
            </a:r>
            <a:r>
              <a:rPr lang="zh-CN" altLang="en-US" sz="2600" dirty="0">
                <a:latin typeface="+mn-ea"/>
              </a:rPr>
              <a:t>创新挑战</a:t>
            </a:r>
            <a:r>
              <a:rPr sz="2600" dirty="0" err="1">
                <a:latin typeface="+mn-ea"/>
              </a:rPr>
              <a:t>的目标是什么</a:t>
            </a:r>
            <a:r>
              <a:rPr sz="2600" dirty="0">
                <a:latin typeface="+mn-ea"/>
              </a:rPr>
              <a:t>？</a:t>
            </a:r>
            <a:r>
              <a:rPr lang="en-SG" sz="2600" dirty="0">
                <a:latin typeface="+mn-ea"/>
              </a:rPr>
              <a:t>(</a:t>
            </a:r>
            <a:r>
              <a:rPr lang="zh-CN" altLang="en-US" sz="2600" dirty="0">
                <a:latin typeface="+mn-ea"/>
              </a:rPr>
              <a:t>少于</a:t>
            </a:r>
            <a:r>
              <a:rPr lang="en-SG" altLang="zh-CN" sz="2600" dirty="0">
                <a:latin typeface="+mn-ea"/>
              </a:rPr>
              <a:t>100</a:t>
            </a:r>
            <a:r>
              <a:rPr lang="zh-CN" altLang="en-US" sz="2600" dirty="0">
                <a:latin typeface="+mn-ea"/>
              </a:rPr>
              <a:t>字</a:t>
            </a:r>
            <a:r>
              <a:rPr lang="en-SG" sz="2600" dirty="0">
                <a:latin typeface="+mn-ea"/>
              </a:rPr>
              <a:t>)</a:t>
            </a:r>
            <a:endParaRPr sz="26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21968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D475F-10A7-C54A-8A73-0E205889A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30" y="153192"/>
            <a:ext cx="10515600" cy="1325563"/>
          </a:xfrm>
        </p:spPr>
        <p:txBody>
          <a:bodyPr>
            <a:normAutofit/>
          </a:bodyPr>
          <a:lstStyle/>
          <a:p>
            <a:r>
              <a:rPr sz="4000" dirty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B. </a:t>
            </a:r>
            <a:r>
              <a:rPr sz="4000" dirty="0" err="1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执行摘要</a:t>
            </a:r>
            <a:endParaRPr sz="4000" dirty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02674-592E-CA4D-91C4-51E9E2534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835" y="1690688"/>
            <a:ext cx="10708341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zh-CN" altLang="en-US" b="1" u="sng" dirty="0">
                <a:latin typeface="+mn-ea"/>
                <a:cs typeface="+mj-cs"/>
              </a:rPr>
              <a:t>说明：</a:t>
            </a:r>
            <a:endParaRPr lang="en-SG" altLang="zh-CN" b="1" u="sng" dirty="0">
              <a:latin typeface="+mn-ea"/>
              <a:cs typeface="+mj-cs"/>
            </a:endParaRP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zh-CN" altLang="en-US" dirty="0"/>
              <a:t>提供一个包含解决方案、技术、独特价值主张及可交付成果的摘要</a:t>
            </a:r>
            <a:r>
              <a:rPr lang="en-US" altLang="zh-CN" dirty="0"/>
              <a:t>——</a:t>
            </a:r>
            <a:r>
              <a:rPr lang="zh-CN" altLang="en-US" dirty="0"/>
              <a:t>包括项目的有形和无形成果（不超过</a:t>
            </a:r>
            <a:r>
              <a:rPr lang="en-US" altLang="zh-CN" dirty="0"/>
              <a:t>500</a:t>
            </a:r>
            <a:r>
              <a:rPr lang="zh-CN" altLang="en-US" dirty="0"/>
              <a:t>字）。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399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8FC64-4B5F-0248-A4DB-8FDF2AFE0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966" y="-152400"/>
            <a:ext cx="10515600" cy="1325563"/>
          </a:xfrm>
        </p:spPr>
        <p:txBody>
          <a:bodyPr>
            <a:normAutofit/>
          </a:bodyPr>
          <a:lstStyle/>
          <a:p>
            <a:r>
              <a:rPr lang="en-SG" sz="3200" dirty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C. </a:t>
            </a:r>
            <a:r>
              <a:rPr sz="3200" dirty="0" err="1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详细项目提案</a:t>
            </a:r>
            <a:r>
              <a:rPr sz="3200" dirty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 (</a:t>
            </a:r>
            <a:r>
              <a:rPr lang="zh-CN" altLang="en-US" sz="3200" u="sng" dirty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模板</a:t>
            </a:r>
            <a:r>
              <a:rPr sz="3200" dirty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5468D-059A-C549-9629-9B997BBDA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4387" y="1155233"/>
            <a:ext cx="9753602" cy="5510547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sz="1400" b="1" dirty="0">
                <a:latin typeface="+mn-ea"/>
              </a:rPr>
              <a:t>1. </a:t>
            </a:r>
            <a:r>
              <a:rPr sz="1400" b="1" dirty="0" err="1">
                <a:latin typeface="+mn-ea"/>
              </a:rPr>
              <a:t>解决方案的技术可行性及创新性</a:t>
            </a:r>
            <a:endParaRPr sz="1400" b="1" dirty="0">
              <a:latin typeface="+mn-ea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技术的核心工作原理</a:t>
            </a: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独特价值主张</a:t>
            </a:r>
            <a:r>
              <a:rPr lang="en-SG" sz="1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en-SG" sz="1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卖点</a:t>
            </a: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 (</a:t>
            </a:r>
            <a:r>
              <a:rPr lang="zh-CN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相较于现有技术的创新性和差异点</a:t>
            </a: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解决挑战的有效性</a:t>
            </a: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 (</a:t>
            </a:r>
            <a:r>
              <a:rPr lang="zh-CN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该解决方案如何满足要求</a:t>
            </a: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) 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潜在优势</a:t>
            </a: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 (</a:t>
            </a:r>
            <a:r>
              <a:rPr lang="zh-CN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例如，该解决方案如何创新</a:t>
            </a:r>
            <a:r>
              <a:rPr lang="en-US" altLang="zh-CN" sz="1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区别于当前可用的技术，潜在的成本和人力节约</a:t>
            </a: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专有技术及专利</a:t>
            </a: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类似应用案例的证据</a:t>
            </a:r>
            <a:endParaRPr sz="1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数据及性能证明</a:t>
            </a: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  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技术成熟度等级</a:t>
            </a: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 </a:t>
            </a:r>
            <a:endParaRPr lang="en-SG" sz="1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2" indent="0">
              <a:lnSpc>
                <a:spcPct val="150000"/>
              </a:lnSpc>
              <a:spcBef>
                <a:spcPts val="0"/>
              </a:spcBef>
              <a:buNone/>
            </a:pP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- </a:t>
            </a: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该技术目前处于哪个阶段</a:t>
            </a: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？ (</a:t>
            </a:r>
            <a:r>
              <a:rPr lang="zh-CN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例如：研究阶段、开发阶段、大规模生产阶段</a:t>
            </a: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运营可行性：潜在终端用户</a:t>
            </a: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利益相关方的引入计划</a:t>
            </a:r>
            <a:endParaRPr sz="1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sz="1400" b="1" dirty="0">
                <a:latin typeface="+mn-ea"/>
              </a:rPr>
              <a:t>2. </a:t>
            </a:r>
            <a:r>
              <a:rPr sz="1400" b="1" dirty="0" err="1">
                <a:latin typeface="+mn-ea"/>
              </a:rPr>
              <a:t>解决方案的商业可行性</a:t>
            </a:r>
            <a:endParaRPr sz="1400" b="1" dirty="0">
              <a:latin typeface="+mn-ea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商业化及规模化策略</a:t>
            </a:r>
            <a:endParaRPr sz="1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预计商业价格</a:t>
            </a:r>
            <a:endParaRPr sz="1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运营</a:t>
            </a: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维护</a:t>
            </a: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生命周期成本</a:t>
            </a:r>
            <a:endParaRPr sz="1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商业模式</a:t>
            </a:r>
            <a:endParaRPr sz="1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SG" sz="1400" b="1" dirty="0">
                <a:latin typeface="+mn-ea"/>
              </a:rPr>
              <a:t>3. </a:t>
            </a:r>
            <a:r>
              <a:rPr sz="1400" b="1" dirty="0" err="1">
                <a:latin typeface="+mn-ea"/>
              </a:rPr>
              <a:t>执行能力及专业知识</a:t>
            </a:r>
            <a:r>
              <a:rPr sz="1400" b="1" dirty="0">
                <a:latin typeface="+mn-ea"/>
              </a:rPr>
              <a:t> 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已投入的能力及资源</a:t>
            </a:r>
            <a:endParaRPr sz="1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sz="1400" b="1" dirty="0">
                <a:latin typeface="+mn-ea"/>
              </a:rPr>
              <a:t>4. </a:t>
            </a:r>
            <a:r>
              <a:rPr sz="1400" b="1" dirty="0" err="1">
                <a:latin typeface="+mn-ea"/>
              </a:rPr>
              <a:t>概念验证</a:t>
            </a:r>
            <a:r>
              <a:rPr sz="1400" b="1" dirty="0">
                <a:latin typeface="+mn-ea"/>
              </a:rPr>
              <a:t>/</a:t>
            </a:r>
            <a:r>
              <a:rPr sz="1400" b="1" dirty="0" err="1">
                <a:latin typeface="+mn-ea"/>
              </a:rPr>
              <a:t>最小可行产品详情</a:t>
            </a:r>
            <a:r>
              <a:rPr sz="1400" b="1" dirty="0">
                <a:latin typeface="+mn-ea"/>
              </a:rPr>
              <a:t> 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期望的可交付成果</a:t>
            </a: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sz="1200" dirty="0" err="1">
                <a:latin typeface="KaiTi" panose="02010609060101010101" pitchFamily="49" charset="-122"/>
                <a:ea typeface="KaiTi" panose="02010609060101010101" pitchFamily="49" charset="-122"/>
              </a:rPr>
              <a:t>里程碑及项目成果</a:t>
            </a: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 (</a:t>
            </a:r>
            <a:r>
              <a:rPr lang="zh-CN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包括但不限于技术规格、项目</a:t>
            </a:r>
            <a:r>
              <a:rPr lang="en-US" altLang="zh-CN" sz="1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产品开发进度、需要克服的关键挑战</a:t>
            </a:r>
            <a:r>
              <a:rPr sz="1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0F5B09-92DA-4A7B-99B8-33DFD15ABB5B}"/>
              </a:ext>
            </a:extLst>
          </p:cNvPr>
          <p:cNvSpPr/>
          <p:nvPr/>
        </p:nvSpPr>
        <p:spPr>
          <a:xfrm>
            <a:off x="1044387" y="744904"/>
            <a:ext cx="10515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sz="1400" dirty="0" err="1"/>
              <a:t>说明：请根据以下大纲详细说明（每项内容可超过一张幻灯片</a:t>
            </a:r>
            <a:r>
              <a:rPr sz="14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4015542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F3276-4CE9-13C1-C218-A0CA31813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3611ED0-A6F5-2F18-2246-3761F3BD9922}"/>
              </a:ext>
            </a:extLst>
          </p:cNvPr>
          <p:cNvSpPr txBox="1">
            <a:spLocks/>
          </p:cNvSpPr>
          <p:nvPr/>
        </p:nvSpPr>
        <p:spPr>
          <a:xfrm>
            <a:off x="491071" y="71713"/>
            <a:ext cx="10515600" cy="995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sz="4000" dirty="0" err="1">
                <a:latin typeface="+mn-ea"/>
                <a:ea typeface="+mn-ea"/>
              </a:rPr>
              <a:t>项目提案</a:t>
            </a:r>
            <a:endParaRPr sz="40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65021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192e38d-84c1-41c9-8192-903e5d43ff74">
      <Terms xmlns="http://schemas.microsoft.com/office/infopath/2007/PartnerControls"/>
    </lcf76f155ced4ddcb4097134ff3c332f>
    <TaxCatchAll xmlns="faf6610d-8efd-4763-9af1-cd6a4c9cb2a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9F7A967DDE0042832BD94FFFB0A527" ma:contentTypeVersion="16" ma:contentTypeDescription="Crée un document." ma:contentTypeScope="" ma:versionID="0cad164d810a24fa23496be0d7fcd6cf">
  <xsd:schema xmlns:xsd="http://www.w3.org/2001/XMLSchema" xmlns:xs="http://www.w3.org/2001/XMLSchema" xmlns:p="http://schemas.microsoft.com/office/2006/metadata/properties" xmlns:ns2="a192e38d-84c1-41c9-8192-903e5d43ff74" xmlns:ns3="faf6610d-8efd-4763-9af1-cd6a4c9cb2ab" targetNamespace="http://schemas.microsoft.com/office/2006/metadata/properties" ma:root="true" ma:fieldsID="13eef4be436626a298302923b17f231d" ns2:_="" ns3:_="">
    <xsd:import namespace="a192e38d-84c1-41c9-8192-903e5d43ff74"/>
    <xsd:import namespace="faf6610d-8efd-4763-9af1-cd6a4c9cb2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92e38d-84c1-41c9-8192-903e5d43ff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95695907-6fe8-4d6a-bae9-9d62cd25b8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f6610d-8efd-4763-9af1-cd6a4c9cb2a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b27fb06-bf12-426c-b334-0ad347a28ee0}" ma:internalName="TaxCatchAll" ma:showField="CatchAllData" ma:web="faf6610d-8efd-4763-9af1-cd6a4c9cb2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DA316A-0B7F-4190-ABEF-A710162A83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2BDAB0-81A2-4AE9-8B2F-A1D78BB1DC47}">
  <ds:schemaRefs>
    <ds:schemaRef ds:uri="http://schemas.microsoft.com/office/2006/metadata/properties"/>
    <ds:schemaRef ds:uri="http://schemas.microsoft.com/office/infopath/2007/PartnerControls"/>
    <ds:schemaRef ds:uri="a192e38d-84c1-41c9-8192-903e5d43ff74"/>
    <ds:schemaRef ds:uri="faf6610d-8efd-4763-9af1-cd6a4c9cb2ab"/>
  </ds:schemaRefs>
</ds:datastoreItem>
</file>

<file path=customXml/itemProps3.xml><?xml version="1.0" encoding="utf-8"?>
<ds:datastoreItem xmlns:ds="http://schemas.openxmlformats.org/officeDocument/2006/customXml" ds:itemID="{39265392-94A5-4A55-B969-504443BC13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92e38d-84c1-41c9-8192-903e5d43ff74"/>
    <ds:schemaRef ds:uri="faf6610d-8efd-4763-9af1-cd6a4c9cb2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5f885b5-ae78-4a99-81ff-80e69a9cc1a1}" enabled="0" method="" siteId="{35f885b5-ae78-4a99-81ff-80e69a9cc1a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274</Words>
  <Application>Microsoft Office PowerPoint</Application>
  <PresentationFormat>Widescreen</PresentationFormat>
  <Paragraphs>43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DengXian</vt:lpstr>
      <vt:lpstr>KaiTi</vt:lpstr>
      <vt:lpstr>Arial</vt:lpstr>
      <vt:lpstr>Calibri</vt:lpstr>
      <vt:lpstr>Calibri Light</vt:lpstr>
      <vt:lpstr>Office Theme</vt:lpstr>
      <vt:lpstr>提 交 模 板 </vt:lpstr>
      <vt:lpstr>PowerPoint Presentation</vt:lpstr>
      <vt:lpstr>提交要求</vt:lpstr>
      <vt:lpstr>A. 申请者详情</vt:lpstr>
      <vt:lpstr>B. 执行摘要</vt:lpstr>
      <vt:lpstr>C. 详细项目提案 (模板)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DSTA HackerFest 2018 Submission</dc:title>
  <dc:creator>Vernice NG (ENTERPRISESG)</dc:creator>
  <cp:lastModifiedBy>Tina ZHU JING (IPI)</cp:lastModifiedBy>
  <cp:revision>123</cp:revision>
  <dcterms:created xsi:type="dcterms:W3CDTF">2018-10-27T03:23:47Z</dcterms:created>
  <dcterms:modified xsi:type="dcterms:W3CDTF">2025-03-13T06:06:22Z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f9331f7-95a2-472a-92bc-d73219eb516b_Enabled">
    <vt:lpwstr>True</vt:lpwstr>
  </property>
  <property fmtid="{D5CDD505-2E9C-101B-9397-08002B2CF9AE}" pid="3" name="MSIP_Label_3f9331f7-95a2-472a-92bc-d73219eb516b_SiteId">
    <vt:lpwstr>0b11c524-9a1c-4e1b-84cb-6336aefc2243</vt:lpwstr>
  </property>
  <property fmtid="{D5CDD505-2E9C-101B-9397-08002B2CF9AE}" pid="4" name="MSIP_Label_3f9331f7-95a2-472a-92bc-d73219eb516b_Owner">
    <vt:lpwstr>Vernice_NG@enterprisesg.gov.sg</vt:lpwstr>
  </property>
  <property fmtid="{D5CDD505-2E9C-101B-9397-08002B2CF9AE}" pid="5" name="MSIP_Label_3f9331f7-95a2-472a-92bc-d73219eb516b_SetDate">
    <vt:lpwstr>2020-11-13T13:31:50.4250694Z</vt:lpwstr>
  </property>
  <property fmtid="{D5CDD505-2E9C-101B-9397-08002B2CF9AE}" pid="6" name="MSIP_Label_3f9331f7-95a2-472a-92bc-d73219eb516b_Name">
    <vt:lpwstr>CONFIDENTIAL</vt:lpwstr>
  </property>
  <property fmtid="{D5CDD505-2E9C-101B-9397-08002B2CF9AE}" pid="7" name="MSIP_Label_3f9331f7-95a2-472a-92bc-d73219eb516b_Application">
    <vt:lpwstr>Microsoft Azure Information Protection</vt:lpwstr>
  </property>
  <property fmtid="{D5CDD505-2E9C-101B-9397-08002B2CF9AE}" pid="8" name="MSIP_Label_3f9331f7-95a2-472a-92bc-d73219eb516b_ActionId">
    <vt:lpwstr>777a9a32-6eb9-4779-8028-83ad73e857c1</vt:lpwstr>
  </property>
  <property fmtid="{D5CDD505-2E9C-101B-9397-08002B2CF9AE}" pid="9" name="MSIP_Label_3f9331f7-95a2-472a-92bc-d73219eb516b_Extended_MSFT_Method">
    <vt:lpwstr>Automatic</vt:lpwstr>
  </property>
  <property fmtid="{D5CDD505-2E9C-101B-9397-08002B2CF9AE}" pid="10" name="MSIP_Label_4f288355-fb4c-44cd-b9ca-40cfc2aee5f8_Enabled">
    <vt:lpwstr>True</vt:lpwstr>
  </property>
  <property fmtid="{D5CDD505-2E9C-101B-9397-08002B2CF9AE}" pid="11" name="MSIP_Label_4f288355-fb4c-44cd-b9ca-40cfc2aee5f8_SiteId">
    <vt:lpwstr>0b11c524-9a1c-4e1b-84cb-6336aefc2243</vt:lpwstr>
  </property>
  <property fmtid="{D5CDD505-2E9C-101B-9397-08002B2CF9AE}" pid="12" name="MSIP_Label_4f288355-fb4c-44cd-b9ca-40cfc2aee5f8_Owner">
    <vt:lpwstr>Vernice_NG@enterprisesg.gov.sg</vt:lpwstr>
  </property>
  <property fmtid="{D5CDD505-2E9C-101B-9397-08002B2CF9AE}" pid="13" name="MSIP_Label_4f288355-fb4c-44cd-b9ca-40cfc2aee5f8_SetDate">
    <vt:lpwstr>2020-11-13T13:31:50.4250694Z</vt:lpwstr>
  </property>
  <property fmtid="{D5CDD505-2E9C-101B-9397-08002B2CF9AE}" pid="14" name="MSIP_Label_4f288355-fb4c-44cd-b9ca-40cfc2aee5f8_Name">
    <vt:lpwstr>NON-SENSITIVE</vt:lpwstr>
  </property>
  <property fmtid="{D5CDD505-2E9C-101B-9397-08002B2CF9AE}" pid="15" name="MSIP_Label_4f288355-fb4c-44cd-b9ca-40cfc2aee5f8_Application">
    <vt:lpwstr>Microsoft Azure Information Protection</vt:lpwstr>
  </property>
  <property fmtid="{D5CDD505-2E9C-101B-9397-08002B2CF9AE}" pid="16" name="MSIP_Label_4f288355-fb4c-44cd-b9ca-40cfc2aee5f8_ActionId">
    <vt:lpwstr>777a9a32-6eb9-4779-8028-83ad73e857c1</vt:lpwstr>
  </property>
  <property fmtid="{D5CDD505-2E9C-101B-9397-08002B2CF9AE}" pid="17" name="MSIP_Label_4f288355-fb4c-44cd-b9ca-40cfc2aee5f8_Parent">
    <vt:lpwstr>3f9331f7-95a2-472a-92bc-d73219eb516b</vt:lpwstr>
  </property>
  <property fmtid="{D5CDD505-2E9C-101B-9397-08002B2CF9AE}" pid="18" name="MSIP_Label_4f288355-fb4c-44cd-b9ca-40cfc2aee5f8_Extended_MSFT_Method">
    <vt:lpwstr>Automatic</vt:lpwstr>
  </property>
  <property fmtid="{D5CDD505-2E9C-101B-9397-08002B2CF9AE}" pid="19" name="Sensitivity">
    <vt:lpwstr>CONFIDENTIAL NON-SENSITIVE</vt:lpwstr>
  </property>
  <property fmtid="{D5CDD505-2E9C-101B-9397-08002B2CF9AE}" pid="20" name="ContentTypeId">
    <vt:lpwstr>0x0101007A9F7A967DDE0042832BD94FFFB0A527</vt:lpwstr>
  </property>
  <property fmtid="{D5CDD505-2E9C-101B-9397-08002B2CF9AE}" pid="21" name="MSIP_Label_f43b7177-c66c-4b22-a350-7ee86f9a1e74_Enabled">
    <vt:lpwstr>true</vt:lpwstr>
  </property>
  <property fmtid="{D5CDD505-2E9C-101B-9397-08002B2CF9AE}" pid="22" name="MSIP_Label_f43b7177-c66c-4b22-a350-7ee86f9a1e74_SetDate">
    <vt:lpwstr>2022-11-14T10:17:47Z</vt:lpwstr>
  </property>
  <property fmtid="{D5CDD505-2E9C-101B-9397-08002B2CF9AE}" pid="23" name="MSIP_Label_f43b7177-c66c-4b22-a350-7ee86f9a1e74_Method">
    <vt:lpwstr>Standard</vt:lpwstr>
  </property>
  <property fmtid="{D5CDD505-2E9C-101B-9397-08002B2CF9AE}" pid="24" name="MSIP_Label_f43b7177-c66c-4b22-a350-7ee86f9a1e74_Name">
    <vt:lpwstr>C1_Internal use</vt:lpwstr>
  </property>
  <property fmtid="{D5CDD505-2E9C-101B-9397-08002B2CF9AE}" pid="25" name="MSIP_Label_f43b7177-c66c-4b22-a350-7ee86f9a1e74_SiteId">
    <vt:lpwstr>e4e1abd9-eac7-4a71-ab52-da5c998aa7ba</vt:lpwstr>
  </property>
  <property fmtid="{D5CDD505-2E9C-101B-9397-08002B2CF9AE}" pid="26" name="MSIP_Label_f43b7177-c66c-4b22-a350-7ee86f9a1e74_ActionId">
    <vt:lpwstr>5d70a993-77c0-4ddb-8fb2-a22f98e8248d</vt:lpwstr>
  </property>
  <property fmtid="{D5CDD505-2E9C-101B-9397-08002B2CF9AE}" pid="27" name="MSIP_Label_f43b7177-c66c-4b22-a350-7ee86f9a1e74_ContentBits">
    <vt:lpwstr>2</vt:lpwstr>
  </property>
  <property fmtid="{D5CDD505-2E9C-101B-9397-08002B2CF9AE}" pid="28" name="ClassificationContentMarkingFooterLocations">
    <vt:lpwstr>Office Theme:8</vt:lpwstr>
  </property>
  <property fmtid="{D5CDD505-2E9C-101B-9397-08002B2CF9AE}" pid="29" name="ClassificationContentMarkingFooterText">
    <vt:lpwstr>C1 - Internal use</vt:lpwstr>
  </property>
  <property fmtid="{D5CDD505-2E9C-101B-9397-08002B2CF9AE}" pid="30" name="MediaServiceImageTags">
    <vt:lpwstr/>
  </property>
</Properties>
</file>